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8" r:id="rId10"/>
    <p:sldId id="266" r:id="rId11"/>
    <p:sldId id="269" r:id="rId12"/>
    <p:sldId id="267" r:id="rId13"/>
    <p:sldId id="270" r:id="rId14"/>
    <p:sldId id="271" r:id="rId15"/>
    <p:sldId id="275" r:id="rId16"/>
    <p:sldId id="272" r:id="rId17"/>
    <p:sldId id="274" r:id="rId18"/>
    <p:sldId id="276" r:id="rId19"/>
    <p:sldId id="277" r:id="rId20"/>
    <p:sldId id="278" r:id="rId21"/>
    <p:sldId id="27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0"/>
    <p:restoredTop sz="94718"/>
  </p:normalViewPr>
  <p:slideViewPr>
    <p:cSldViewPr snapToGrid="0" snapToObjects="1">
      <p:cViewPr varScale="1">
        <p:scale>
          <a:sx n="110" d="100"/>
          <a:sy n="110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19C12-8F5F-CE40-BC65-CA93011B742E}" type="datetimeFigureOut">
              <a:rPr lang="en-US" smtClean="0"/>
              <a:t>6/7/21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DB510-78D8-EC4D-A6CA-2817E8258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8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a) due to the increase in mobile (and hence, wireless) data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3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sensors will sense the wireless channel of interest and process the wireless signals. Then sensors compute the received signal strength.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B510-78D8-EC4D-A6CA-2817E82585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48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2205-0DF2-8C48-A17B-22C825606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2658F-53E6-8043-8275-D5B8A59BA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65F28-575A-4949-B4E1-0AC85A6F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81796-F19B-CF43-98FA-D26690B83922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A52C-04B7-D946-B76D-BF1791793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2BCFF-380A-AE44-9046-2151CA3C9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FF90-484E-9547-8AA8-65778571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CC27F-DBC9-8E4A-AE94-F77C8A5D7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23F4-E6F4-894C-8708-6EE84C66F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66AB0-7D4B-F444-A647-51A55D30798F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492D-01FE-594C-9D18-B5B25139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EEA13-747F-D642-A33A-0C4DBC70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6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AF6A2-43F3-5B42-B06D-95CB1DC4FA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039C1-9593-D246-A7EF-A62BF12A9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309F5-8234-4D41-AF84-035F746F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FB95-0FD2-DE42-8FCB-C71C9706EF92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771E2-0C28-D64E-9D0C-63B24264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8A30D-1EC1-8047-912C-B4FF5385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5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9A51-0EA1-D34A-BDE1-ADBA638B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261B-1542-3946-A05E-ADEEDF07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C6256-467F-224F-B0B7-AE9CB9E3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C615-035B-7F4E-AF2A-516FAEAFD116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D80A-5922-0D48-A9B1-53E77DCC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07243-06EE-6344-BFB2-2A1D41A7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2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A798-6CC9-DF40-8E9A-E62D3D41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15D1D-0209-CD43-8277-DC0F979C4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2AB92-D73E-7049-9B8D-B4EE8E3A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F0C5E-A5C5-9E43-9C46-E3675267E1DF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78A1A-F1C8-4246-8B31-974787E5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30A03-04BB-BE4E-B4A9-F37F31F27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7B65-053E-E543-BD65-2B923756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5367-02DE-2B42-AB7A-5970D681A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D70A0-7F1E-6245-B223-0DB38C580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D6FF5-535F-A74B-85CD-5D8FE334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CAF-F02C-5A4D-8033-45AA6863A3ED}" type="datetime1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CBE65-DED7-4B43-9F04-F5717F5D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F8176-F9CD-D642-9AB6-F3869846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33CF-A526-E040-929E-F643721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6CD56-D14F-C64B-923C-5CC648AF6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311CF-B89D-C347-99A0-5A501B3E4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5FCC5-69CF-EA4C-ACEA-5C1BBFE57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55A7C-F59B-5846-A5B1-511D9E216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13E91-427A-224C-BBAD-70A40AD3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B95B6-F5B3-A04B-AAC4-7AC71FEE77C4}" type="datetime1">
              <a:rPr lang="en-US" smtClean="0"/>
              <a:t>6/7/21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E890AC-6ABC-074A-A8A2-54E778D9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5CE8B-4DEB-C04F-8B14-D87A7DC4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9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ABD16-5BF6-C343-97B9-7BF197FF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8A0AE-59C9-9A44-A515-5DEFBEBE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74EF-4D5C-934B-B53E-96DBE00E18C9}" type="datetime1">
              <a:rPr lang="en-US" smtClean="0"/>
              <a:t>6/7/21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80D57-390A-464E-AC86-CD646773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40F7B-730C-C941-A7CA-9E3AFCE3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0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C2CC6-D911-5944-9C83-EB602C34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00A9C-3AA0-884A-9D1B-B680BCCBC1BF}" type="datetime1">
              <a:rPr lang="en-US" smtClean="0"/>
              <a:t>6/7/21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A9985-4E77-924D-ABFF-609E0447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FF636-A986-7448-9F28-9F78A95F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564A-4A01-404B-BA60-AC2B383EF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0E22-D18A-D14A-B1C9-7879F2B06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C34FB-F6EB-864E-BE2C-42B508BAD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C5B05-CDB1-CF45-9129-9EC48887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AEB1-C6A5-1F46-A6BA-3C1DE3FBF10F}" type="datetime1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E9B13-9D49-E24E-BB06-422552F1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1DC7-F477-4D48-BFEC-91DB7909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4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3D06-8C11-F548-875E-678793C1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08F2C-0F0F-BD4C-B8BE-379DCD133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835AD-73E6-D845-B397-D5357144D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D3F3D-3C28-7447-9CF0-B0267445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FFC5-7C2D-7C43-B159-19B014525458}" type="datetime1">
              <a:rPr lang="en-US" smtClean="0"/>
              <a:t>6/7/21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6F4C5-57BA-7549-BC83-2684B41B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CDCD1-0EEE-3B48-9AF6-469598AA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9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E52B40-FF62-4148-A7E9-C269806F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4549C-52DD-2E46-B188-FAB58A83D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93397-BC3F-6343-9262-400F3229C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AF719-6E0E-6C4C-9431-4B8218FD96F6}" type="datetime1">
              <a:rPr lang="en-US" smtClean="0"/>
              <a:t>6/7/21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93AD8-E129-A041-8808-91902BDB9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CEEC0-F0C7-6744-A522-3D8E1CBFE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663CE-7D3F-D04F-9A5D-06037C692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.m4a"/><Relationship Id="rId7" Type="http://schemas.openxmlformats.org/officeDocument/2006/relationships/hyperlink" Target="https://github.com/caitaozhan/deeplearning-localization" TargetMode="External"/><Relationship Id="rId2" Type="http://schemas.microsoft.com/office/2007/relationships/media" Target="../media/media1.m4a"/><Relationship Id="rId1" Type="http://schemas.openxmlformats.org/officeDocument/2006/relationships/tags" Target="../tags/tag19.xml"/><Relationship Id="rId6" Type="http://schemas.openxmlformats.org/officeDocument/2006/relationships/hyperlink" Target="https://www.youtube.com/channel/UCaIn4Xvo3bJh24uxHIM9VIA" TargetMode="External"/><Relationship Id="rId5" Type="http://schemas.openxmlformats.org/officeDocument/2006/relationships/hyperlink" Target="https://caitaozhan.github.io/" TargetMode="Externa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6F3A-55AF-F047-9C71-F6261C851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608" y="1332713"/>
            <a:ext cx="10162784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DeepMTL</a:t>
            </a:r>
            <a:r>
              <a:rPr lang="en-US" dirty="0"/>
              <a:t>: Deep Learning Based Multiple Transmitter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B26D3-0A8F-8A43-B0AC-B8581420E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2822"/>
            <a:ext cx="9144000" cy="1655762"/>
          </a:xfrm>
        </p:spPr>
        <p:txBody>
          <a:bodyPr/>
          <a:lstStyle/>
          <a:p>
            <a:r>
              <a:rPr lang="en-US" u="sng" dirty="0"/>
              <a:t>Caitao Zhan</a:t>
            </a:r>
            <a:r>
              <a:rPr lang="en-US" dirty="0"/>
              <a:t>, Mohammad </a:t>
            </a:r>
            <a:r>
              <a:rPr lang="en-US" dirty="0" err="1"/>
              <a:t>Ghaderibaneh</a:t>
            </a:r>
            <a:r>
              <a:rPr lang="en-US" dirty="0"/>
              <a:t>, </a:t>
            </a:r>
            <a:r>
              <a:rPr lang="en-US" dirty="0" err="1"/>
              <a:t>Pranjal</a:t>
            </a:r>
            <a:r>
              <a:rPr lang="en-US" dirty="0"/>
              <a:t> </a:t>
            </a:r>
            <a:r>
              <a:rPr lang="en-US" dirty="0" err="1"/>
              <a:t>Sahu</a:t>
            </a:r>
            <a:r>
              <a:rPr lang="en-US" dirty="0"/>
              <a:t>, Himanshu Gupta</a:t>
            </a:r>
          </a:p>
        </p:txBody>
      </p:sp>
      <p:pic>
        <p:nvPicPr>
          <p:cNvPr id="1026" name="Picture 2" descr="Stony Brook University - Wikipedia">
            <a:extLst>
              <a:ext uri="{FF2B5EF4-FFF2-40B4-BE49-F238E27FC236}">
                <a16:creationId xmlns:a16="http://schemas.microsoft.com/office/drawing/2014/main" id="{FD01B0B8-3C5D-BA4A-9B3B-B3247CF1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95" y="241928"/>
            <a:ext cx="1946609" cy="160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itaozhan">
            <a:extLst>
              <a:ext uri="{FF2B5EF4-FFF2-40B4-BE49-F238E27FC236}">
                <a16:creationId xmlns:a16="http://schemas.microsoft.com/office/drawing/2014/main" id="{60B8ED8B-35BF-E046-9411-8681FAF0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49" y="4586221"/>
            <a:ext cx="1363541" cy="136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42FF36-B3DE-BE4A-8A41-42BCDA17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72" y="4606747"/>
            <a:ext cx="1389083" cy="14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hammad Ghaderi">
            <a:extLst>
              <a:ext uri="{FF2B5EF4-FFF2-40B4-BE49-F238E27FC236}">
                <a16:creationId xmlns:a16="http://schemas.microsoft.com/office/drawing/2014/main" id="{5E4A6E01-FE6F-6E48-9358-84851BD1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17" y="4580699"/>
            <a:ext cx="1379821" cy="137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manshu Gupta">
            <a:extLst>
              <a:ext uri="{FF2B5EF4-FFF2-40B4-BE49-F238E27FC236}">
                <a16:creationId xmlns:a16="http://schemas.microsoft.com/office/drawing/2014/main" id="{F5C5F305-A086-1A41-8A03-08E316F8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33" y="4580699"/>
            <a:ext cx="1454029" cy="145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3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C396-CCF4-C849-B229-C0D73619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Step 1: Image to 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B99D-E03F-0D4B-AAEA-BD5C7B99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655"/>
            <a:ext cx="10515600" cy="4588308"/>
          </a:xfrm>
        </p:spPr>
        <p:txBody>
          <a:bodyPr/>
          <a:lstStyle/>
          <a:p>
            <a:r>
              <a:rPr lang="en-US" dirty="0"/>
              <a:t>Input / Output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0F71-501C-F647-B144-E4358D04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96684-EBD7-D84D-A5BC-B5FD10C0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2386422"/>
            <a:ext cx="9679138" cy="3790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1FB0BA-F169-C540-BF08-F36874D025FA}"/>
              </a:ext>
            </a:extLst>
          </p:cNvPr>
          <p:cNvSpPr/>
          <p:nvPr/>
        </p:nvSpPr>
        <p:spPr>
          <a:xfrm>
            <a:off x="4054979" y="2296729"/>
            <a:ext cx="3478819" cy="388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C4924-2FC0-C747-AD47-424D4A771A6C}"/>
              </a:ext>
            </a:extLst>
          </p:cNvPr>
          <p:cNvSpPr txBox="1"/>
          <p:nvPr/>
        </p:nvSpPr>
        <p:spPr>
          <a:xfrm>
            <a:off x="10923120" y="4598795"/>
            <a:ext cx="1308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</a:t>
            </a:r>
          </a:p>
          <a:p>
            <a:r>
              <a:rPr lang="en-US" sz="2400" dirty="0"/>
              <a:t>Peak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7A18E4-A406-BD4E-B67F-26B69AE257F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226713" y="4908331"/>
            <a:ext cx="696407" cy="1059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C0AAFA-FB1E-624F-9C2E-FE2D1FE19DFE}"/>
              </a:ext>
            </a:extLst>
          </p:cNvPr>
          <p:cNvSpPr/>
          <p:nvPr/>
        </p:nvSpPr>
        <p:spPr>
          <a:xfrm>
            <a:off x="2743200" y="3248025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4588F-DCB8-2544-A142-45BAD3125131}"/>
              </a:ext>
            </a:extLst>
          </p:cNvPr>
          <p:cNvSpPr/>
          <p:nvPr/>
        </p:nvSpPr>
        <p:spPr>
          <a:xfrm>
            <a:off x="5855321" y="3297220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38ACE0-ADA7-AE44-8F4B-6A777354D09E}"/>
              </a:ext>
            </a:extLst>
          </p:cNvPr>
          <p:cNvSpPr/>
          <p:nvPr/>
        </p:nvSpPr>
        <p:spPr>
          <a:xfrm>
            <a:off x="3139725" y="4626986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DD7A57-0120-2D44-B206-B119C9B051D4}"/>
              </a:ext>
            </a:extLst>
          </p:cNvPr>
          <p:cNvSpPr/>
          <p:nvPr/>
        </p:nvSpPr>
        <p:spPr>
          <a:xfrm>
            <a:off x="9722121" y="4671102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5B164-468D-EB42-AAAC-211B253A944E}"/>
              </a:ext>
            </a:extLst>
          </p:cNvPr>
          <p:cNvSpPr/>
          <p:nvPr/>
        </p:nvSpPr>
        <p:spPr>
          <a:xfrm>
            <a:off x="7534934" y="2341575"/>
            <a:ext cx="4657066" cy="401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44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C396-CCF4-C849-B229-C0D73619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3.4 Step 1: Image to 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B99D-E03F-0D4B-AAEA-BD5C7B99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655"/>
            <a:ext cx="10515600" cy="4588308"/>
          </a:xfrm>
        </p:spPr>
        <p:txBody>
          <a:bodyPr/>
          <a:lstStyle/>
          <a:p>
            <a:r>
              <a:rPr lang="en-US" dirty="0"/>
              <a:t>sen2peak: the CNN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0F71-501C-F647-B144-E4358D04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341F-D29D-7E40-B7A4-821C8865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5663"/>
            <a:ext cx="7315822" cy="29211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CB6209-BDF2-7044-9ED6-93784A97CD20}"/>
              </a:ext>
            </a:extLst>
          </p:cNvPr>
          <p:cNvSpPr txBox="1"/>
          <p:nvPr/>
        </p:nvSpPr>
        <p:spPr>
          <a:xfrm>
            <a:off x="1024614" y="5943491"/>
            <a:ext cx="5930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C[input-channel, output-channel, kernel-size, stride, padding]</a:t>
            </a:r>
          </a:p>
          <a:p>
            <a:r>
              <a:rPr lang="en-US" dirty="0"/>
              <a:t>G[number-of-groups, number-of-channels]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08F58-3AFB-0249-985E-E5DFE8189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889" y="3981913"/>
            <a:ext cx="3048930" cy="824035"/>
          </a:xfrm>
          <a:prstGeom prst="rect">
            <a:avLst/>
          </a:prstGeom>
        </p:spPr>
      </p:pic>
      <p:sp>
        <p:nvSpPr>
          <p:cNvPr id="9" name="Curved Up Arrow 8">
            <a:extLst>
              <a:ext uri="{FF2B5EF4-FFF2-40B4-BE49-F238E27FC236}">
                <a16:creationId xmlns:a16="http://schemas.microsoft.com/office/drawing/2014/main" id="{A9E41BEA-BD89-C247-821C-62B465FE17DF}"/>
              </a:ext>
            </a:extLst>
          </p:cNvPr>
          <p:cNvSpPr/>
          <p:nvPr/>
        </p:nvSpPr>
        <p:spPr>
          <a:xfrm>
            <a:off x="7609523" y="4605253"/>
            <a:ext cx="2846044" cy="638250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F1F19-8A4A-7A4B-8274-57C3924C118C}"/>
              </a:ext>
            </a:extLst>
          </p:cNvPr>
          <p:cNvSpPr txBox="1"/>
          <p:nvPr/>
        </p:nvSpPr>
        <p:spPr>
          <a:xfrm>
            <a:off x="9540092" y="2817620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function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33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2A7C-3414-514B-B588-E3777DF0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3.5 Step 2: Peak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36122-334F-4D4B-8BBC-F0D8BA727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80210" y="1690688"/>
            <a:ext cx="3567158" cy="3995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197C9-FAAF-8E40-873A-0D382281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3E075B-D352-514A-86C5-F41AB6768019}"/>
              </a:ext>
            </a:extLst>
          </p:cNvPr>
          <p:cNvSpPr txBox="1">
            <a:spLocks/>
          </p:cNvSpPr>
          <p:nvPr/>
        </p:nvSpPr>
        <p:spPr>
          <a:xfrm>
            <a:off x="838200" y="1563717"/>
            <a:ext cx="6094615" cy="4588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an image of TX distributions (output of step 1). Find the peaks, where each peak denotes a TX</a:t>
            </a:r>
          </a:p>
          <a:p>
            <a:r>
              <a:rPr lang="en-US" dirty="0"/>
              <a:t>A simple way: use a </a:t>
            </a:r>
            <a:r>
              <a:rPr lang="en-US" dirty="0">
                <a:solidFill>
                  <a:srgbClr val="FF0000"/>
                </a:solidFill>
              </a:rPr>
              <a:t>local maxima</a:t>
            </a:r>
            <a:r>
              <a:rPr lang="en-US" dirty="0"/>
              <a:t>-based method (maximum pixel value within a circle of a certain radius)</a:t>
            </a:r>
          </a:p>
          <a:p>
            <a:r>
              <a:rPr lang="en-US" dirty="0"/>
              <a:t>Problem: Setting the </a:t>
            </a:r>
            <a:r>
              <a:rPr lang="en-US" dirty="0">
                <a:solidFill>
                  <a:srgbClr val="FF0000"/>
                </a:solidFill>
              </a:rPr>
              <a:t>radius</a:t>
            </a:r>
            <a:r>
              <a:rPr lang="en-US" dirty="0"/>
              <a:t> value and the </a:t>
            </a:r>
            <a:r>
              <a:rPr lang="en-US" dirty="0">
                <a:solidFill>
                  <a:srgbClr val="FF0000"/>
                </a:solidFill>
              </a:rPr>
              <a:t>threshold</a:t>
            </a:r>
            <a:r>
              <a:rPr lang="en-US" dirty="0"/>
              <a:t> for peaks is </a:t>
            </a:r>
            <a:r>
              <a:rPr lang="en-US" dirty="0">
                <a:solidFill>
                  <a:srgbClr val="FF0000"/>
                </a:solidFill>
              </a:rPr>
              <a:t>ad-hoc</a:t>
            </a:r>
          </a:p>
          <a:p>
            <a:r>
              <a:rPr lang="en-US" dirty="0"/>
              <a:t>Need a more </a:t>
            </a:r>
            <a:r>
              <a:rPr lang="en-US" dirty="0">
                <a:solidFill>
                  <a:srgbClr val="00B050"/>
                </a:solidFill>
              </a:rPr>
              <a:t>intelligent</a:t>
            </a:r>
            <a:r>
              <a:rPr lang="en-US" dirty="0"/>
              <a:t> method. Resort to </a:t>
            </a:r>
            <a:r>
              <a:rPr lang="en-US" dirty="0">
                <a:solidFill>
                  <a:srgbClr val="00B050"/>
                </a:solidFill>
              </a:rPr>
              <a:t>deep learning</a:t>
            </a:r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6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BE6B-7A8C-F04A-8797-3704358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3.6 Step 2: 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61D7-69ED-484B-9C3A-9572CA45A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4339"/>
            <a:ext cx="11353801" cy="2312590"/>
          </a:xfrm>
        </p:spPr>
        <p:txBody>
          <a:bodyPr>
            <a:normAutofit/>
          </a:bodyPr>
          <a:lstStyle/>
          <a:p>
            <a:r>
              <a:rPr lang="en-US" dirty="0"/>
              <a:t>YOLO (You Only Look Once): An advanced and popular object detection method. Object detection is localizing objects in an image</a:t>
            </a:r>
          </a:p>
          <a:p>
            <a:r>
              <a:rPr lang="en-US" dirty="0"/>
              <a:t>A TX’s distribution is a peak. We </a:t>
            </a:r>
            <a:r>
              <a:rPr lang="en-US" dirty="0">
                <a:solidFill>
                  <a:srgbClr val="FF0000"/>
                </a:solidFill>
              </a:rPr>
              <a:t>view a peak as an object</a:t>
            </a:r>
            <a:r>
              <a:rPr lang="en-US" dirty="0"/>
              <a:t>. Then the idea of applying an object detection method naturally comes</a:t>
            </a:r>
          </a:p>
          <a:p>
            <a:r>
              <a:rPr lang="en-US" dirty="0"/>
              <a:t>We tailor the YOLOv3 and introduces </a:t>
            </a:r>
            <a:r>
              <a:rPr lang="en-US" dirty="0">
                <a:solidFill>
                  <a:srgbClr val="FF0000"/>
                </a:solidFill>
              </a:rPr>
              <a:t>YOLOv3-cust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5691-F3C9-0C4C-971B-6DDDEDE1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4418C-B247-EA4B-B149-342BFCAE7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3" r="1287" b="2673"/>
          <a:stretch/>
        </p:blipFill>
        <p:spPr>
          <a:xfrm>
            <a:off x="870282" y="3816928"/>
            <a:ext cx="6759635" cy="2968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F46C1-1659-BD49-9413-E74C9E0CBDF5}"/>
              </a:ext>
            </a:extLst>
          </p:cNvPr>
          <p:cNvSpPr txBox="1"/>
          <p:nvPr/>
        </p:nvSpPr>
        <p:spPr>
          <a:xfrm>
            <a:off x="7788489" y="4004981"/>
            <a:ext cx="414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output of YOLOv3-cust are the coordinates of the center of the red bounding boxes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9068E-B841-194E-839A-C5C3853B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337" y="5189640"/>
            <a:ext cx="3125586" cy="1531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3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7346-7F98-D34B-960D-00758AF9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3.7 Step 2: 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4807-94FB-3B4E-960F-5A7FF2616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556"/>
            <a:ext cx="10515600" cy="4351338"/>
          </a:xfrm>
        </p:spPr>
        <p:txBody>
          <a:bodyPr/>
          <a:lstStyle/>
          <a:p>
            <a:r>
              <a:rPr lang="en-US" dirty="0"/>
              <a:t>A closer look at the YOLOv3-cust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016A7-E5F6-7D46-8C39-BE155FA7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1A5A2-BB5F-7747-902F-4CBE2125BBAC}"/>
              </a:ext>
            </a:extLst>
          </p:cNvPr>
          <p:cNvSpPr txBox="1"/>
          <p:nvPr/>
        </p:nvSpPr>
        <p:spPr>
          <a:xfrm>
            <a:off x="7808421" y="2972926"/>
            <a:ext cx="39859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major customizations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Skip the first two YOLO layer. i.e., don’t use it to predict the bounding boxes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Change the anchors from rectangle to square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B21B3-8A1D-2A40-9F48-D2D0DA50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7" y="2271239"/>
            <a:ext cx="7394753" cy="3664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05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CF40-D1BD-BC4A-8A64-8F47708E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Evaluation --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578C-CE49-E547-8487-CE53AF8B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87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Data generated using a simulator called SPLAT! </a:t>
            </a:r>
          </a:p>
          <a:p>
            <a:r>
              <a:rPr lang="en-US" dirty="0"/>
              <a:t>~100K samples for training and ~20K samples for testing</a:t>
            </a:r>
          </a:p>
          <a:p>
            <a:r>
              <a:rPr lang="en-US" dirty="0"/>
              <a:t>Performance metrics:</a:t>
            </a:r>
          </a:p>
          <a:p>
            <a:pPr lvl="1"/>
            <a:r>
              <a:rPr lang="en-US" dirty="0"/>
              <a:t>Localization error</a:t>
            </a:r>
          </a:p>
          <a:p>
            <a:pPr lvl="1"/>
            <a:r>
              <a:rPr lang="en-US" dirty="0"/>
              <a:t>Miss rate</a:t>
            </a:r>
          </a:p>
          <a:p>
            <a:pPr lvl="1"/>
            <a:r>
              <a:rPr lang="en-US" dirty="0"/>
              <a:t>False alarm rate</a:t>
            </a:r>
          </a:p>
          <a:p>
            <a:pPr lvl="1"/>
            <a:r>
              <a:rPr lang="en-US" dirty="0"/>
              <a:t>Running time</a:t>
            </a:r>
          </a:p>
          <a:p>
            <a:r>
              <a:rPr lang="en-US" dirty="0"/>
              <a:t>A geographical area of 1km x 1km, a 100x100 grid, a cell is 10m x 10m</a:t>
            </a:r>
          </a:p>
          <a:p>
            <a:r>
              <a:rPr lang="en-US" dirty="0"/>
              <a:t>Default parameters:</a:t>
            </a:r>
          </a:p>
          <a:p>
            <a:pPr lvl="1"/>
            <a:r>
              <a:rPr lang="en-US" dirty="0"/>
              <a:t># TX = 5</a:t>
            </a:r>
          </a:p>
          <a:p>
            <a:pPr lvl="1"/>
            <a:r>
              <a:rPr lang="en-US" dirty="0"/>
              <a:t>Sensor density = 6%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AD140-F38B-654C-B437-C8B2EFFC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7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74F2-70F3-AF48-BD4A-DB8D8D8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7735" cy="1325563"/>
          </a:xfrm>
        </p:spPr>
        <p:txBody>
          <a:bodyPr>
            <a:normAutofit/>
          </a:bodyPr>
          <a:lstStyle/>
          <a:p>
            <a:r>
              <a:rPr lang="en-US" sz="3800" dirty="0"/>
              <a:t>4.1 Compare Localization Error of Three Different Step 2 Methods (sharing the same step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3995-7209-7344-967A-AFFCDF18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360" y="1648134"/>
            <a:ext cx="6407552" cy="1554188"/>
          </a:xfrm>
        </p:spPr>
        <p:txBody>
          <a:bodyPr/>
          <a:lstStyle/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:           use customized YOLOv3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-yolo:  use the original YOLOv3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-peak: use naive peak detection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F8C9C-E510-5342-BEF1-65DE5297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7FEB5-8921-2C4B-89DF-8E6B5BA04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3" r="2317"/>
          <a:stretch/>
        </p:blipFill>
        <p:spPr>
          <a:xfrm>
            <a:off x="2931628" y="2926701"/>
            <a:ext cx="5968340" cy="3841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9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4.2 Compare Localization Error (Varying # of 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7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E00EA-7825-6242-9A8A-40AFB9B7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614" y="2648673"/>
            <a:ext cx="8249086" cy="4056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4.3 Compare False Alarm &amp; Miss rate (Varying # of 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862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4DF0-4691-8141-8327-B9F34AFA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96" y="2722624"/>
            <a:ext cx="7594489" cy="3851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32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4.4 Compare Localization Error, False Alarm Rate &amp; Miss Rate (Varying Sensor Density)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7862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ACDA1D-2D53-724E-B6DA-582F3453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04" y="2739425"/>
            <a:ext cx="7839247" cy="3966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7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58C4-A69C-3D41-840C-CADC4336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B3F58-E3EB-AC4F-9945-BE44E6DB4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9691-B3A6-C64F-B638-9364661F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8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4.5 Compare Running time (Varying # of 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7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DE598-C0B1-D743-B153-BE66FB10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75" y="3117228"/>
            <a:ext cx="7979525" cy="2616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99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2E4C-0791-B04C-B99A-D0424114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4.6 Comparing </a:t>
            </a:r>
            <a:r>
              <a:rPr lang="en-US" dirty="0" err="1"/>
              <a:t>DeepMTL</a:t>
            </a:r>
            <a:r>
              <a:rPr lang="en-US" dirty="0"/>
              <a:t> with </a:t>
            </a:r>
            <a:r>
              <a:rPr lang="en-US" dirty="0" err="1"/>
              <a:t>DeepTxFinder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6839B-1381-F942-B941-66EB1482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Both are deep learning-based methods. Why </a:t>
            </a:r>
            <a:r>
              <a:rPr lang="en-US" dirty="0" err="1"/>
              <a:t>DeepMTL</a:t>
            </a:r>
            <a:r>
              <a:rPr lang="en-US" dirty="0"/>
              <a:t> is significantly better than the </a:t>
            </a:r>
            <a:r>
              <a:rPr lang="en-US" dirty="0" err="1"/>
              <a:t>DeepTxFinder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A: Because </a:t>
            </a:r>
            <a:r>
              <a:rPr lang="en-US" dirty="0" err="1"/>
              <a:t>DeepTxFinder</a:t>
            </a:r>
            <a:r>
              <a:rPr lang="en-US" dirty="0"/>
              <a:t> cannot accurately predict the # of transmitters. But </a:t>
            </a:r>
            <a:r>
              <a:rPr lang="en-US" dirty="0" err="1"/>
              <a:t>DeepMTL</a:t>
            </a:r>
            <a:r>
              <a:rPr lang="en-US" dirty="0"/>
              <a:t> can – with the help of an advanced object detector from the computer vision community.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142FB-03D2-D149-8774-5736E3E3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A666-ACC2-664A-BF6A-9584DAF4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8E18-07D7-F64C-B9C0-73AC3183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1597" cy="4351338"/>
          </a:xfrm>
        </p:spPr>
        <p:txBody>
          <a:bodyPr/>
          <a:lstStyle/>
          <a:p>
            <a:r>
              <a:rPr lang="en-US" dirty="0"/>
              <a:t>Designed and implemented a novel </a:t>
            </a:r>
            <a:r>
              <a:rPr lang="en-US" dirty="0">
                <a:solidFill>
                  <a:srgbClr val="FF0000"/>
                </a:solidFill>
              </a:rPr>
              <a:t>2-step</a:t>
            </a:r>
            <a:r>
              <a:rPr lang="en-US" dirty="0"/>
              <a:t> deep learning based approach named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for the multiple transmitter localization problem</a:t>
            </a:r>
          </a:p>
          <a:p>
            <a:r>
              <a:rPr lang="en-US" dirty="0"/>
              <a:t>The evaluation results show that our </a:t>
            </a:r>
            <a:r>
              <a:rPr lang="en-US" dirty="0" err="1"/>
              <a:t>DeepMTL</a:t>
            </a:r>
            <a:r>
              <a:rPr lang="en-US" dirty="0"/>
              <a:t> outperforms the prior work by a large margin.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FE35-7C5D-6F4E-906A-0A575313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64EAC-E95E-EA48-9AE1-01BD09C6C659}"/>
              </a:ext>
            </a:extLst>
          </p:cNvPr>
          <p:cNvSpPr/>
          <p:nvPr/>
        </p:nvSpPr>
        <p:spPr>
          <a:xfrm>
            <a:off x="2251780" y="4453414"/>
            <a:ext cx="81024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Thank You For Listening! Feel Free to Ask Questions ~~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69F0C3-BC0B-EB4A-90B9-1B9D58B8F49A}"/>
              </a:ext>
            </a:extLst>
          </p:cNvPr>
          <p:cNvSpPr/>
          <p:nvPr/>
        </p:nvSpPr>
        <p:spPr>
          <a:xfrm>
            <a:off x="1273215" y="5156021"/>
            <a:ext cx="10918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paper and slides are at: </a:t>
            </a:r>
            <a:r>
              <a:rPr lang="en-US" sz="2400" dirty="0">
                <a:hlinkClick r:id="rId5"/>
              </a:rPr>
              <a:t>https://caitaozhan.github.io/</a:t>
            </a:r>
            <a:endParaRPr lang="en-US" sz="2400" dirty="0"/>
          </a:p>
          <a:p>
            <a:r>
              <a:rPr lang="en-US" sz="2400" dirty="0"/>
              <a:t>The video is at: </a:t>
            </a:r>
            <a:r>
              <a:rPr lang="en-US" sz="2400" dirty="0">
                <a:hlinkClick r:id="rId6"/>
              </a:rPr>
              <a:t>https://www.youtube.com/channel/UCaIn4Xvo3bJh24uxHIM9VIA</a:t>
            </a:r>
            <a:endParaRPr lang="en-US" sz="2400" dirty="0"/>
          </a:p>
          <a:p>
            <a:r>
              <a:rPr lang="en-US" sz="2400" dirty="0"/>
              <a:t>The code  is at: </a:t>
            </a:r>
            <a:r>
              <a:rPr lang="en-US" sz="2400" dirty="0">
                <a:hlinkClick r:id="rId7"/>
              </a:rPr>
              <a:t>https://github.com/caitaozhan/deeplearning-localization</a:t>
            </a:r>
            <a:endParaRPr lang="en-US" sz="240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46AB0B0-1F0A-F943-A860-788747DDCA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84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5"/>
    </mc:Choice>
    <mc:Fallback>
      <p:transition spd="slow" advTm="2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C03B-9625-5641-BBCE-4CE4A08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18E0-AA9B-3B4C-8405-9625B7DF5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830058"/>
            <a:ext cx="11269001" cy="3647555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lphaLcParenR"/>
            </a:pPr>
            <a:r>
              <a:rPr lang="en-US" dirty="0"/>
              <a:t>The RF spectrum</a:t>
            </a:r>
            <a:r>
              <a:rPr lang="en-US" b="1" dirty="0"/>
              <a:t> </a:t>
            </a:r>
            <a:r>
              <a:rPr lang="en-US" dirty="0"/>
              <a:t>is a limited natural resource in great demand</a:t>
            </a:r>
          </a:p>
          <a:p>
            <a:pPr lvl="1" algn="just"/>
            <a:r>
              <a:rPr lang="en-US" dirty="0"/>
              <a:t>US frees up 100MHz previously military occupied mid-band 3.45-3.55 GHz spectrum</a:t>
            </a:r>
          </a:p>
          <a:p>
            <a:pPr lvl="1" algn="just"/>
            <a:r>
              <a:rPr lang="en-US" dirty="0"/>
              <a:t>US proposes the shared spectrum paradigm to increase utilization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Software-defined radio (SDR) technology gives people easy access to RF spectrum, both receive and transmit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>
                <a:sym typeface="Wingdings" pitchFamily="2" charset="2"/>
              </a:rPr>
              <a:t>Security threat! Selfish users can transmit data on shared spectrum without authorization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Find out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all</a:t>
            </a:r>
            <a:r>
              <a:rPr lang="en-US" dirty="0">
                <a:sym typeface="Wingdings" pitchFamily="2" charset="2"/>
              </a:rPr>
              <a:t> the unauthorized</a:t>
            </a:r>
            <a:r>
              <a:rPr lang="en-US" dirty="0">
                <a:solidFill>
                  <a:srgbClr val="00B0F0"/>
                </a:solidFill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transmissions</a:t>
            </a:r>
            <a:r>
              <a:rPr lang="en-US" dirty="0">
                <a:sym typeface="Wingdings" pitchFamily="2" charset="2"/>
              </a:rPr>
              <a:t> harnessing </a:t>
            </a:r>
            <a:r>
              <a:rPr lang="en-US" dirty="0">
                <a:solidFill>
                  <a:srgbClr val="00B0F0"/>
                </a:solidFill>
                <a:sym typeface="Wingdings" pitchFamily="2" charset="2"/>
              </a:rPr>
              <a:t>deep learning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8FA016-5711-5942-9B9A-3B8C3EDA77D3}"/>
              </a:ext>
            </a:extLst>
          </p:cNvPr>
          <p:cNvSpPr/>
          <p:nvPr/>
        </p:nvSpPr>
        <p:spPr>
          <a:xfrm>
            <a:off x="535917" y="5727225"/>
            <a:ext cx="10878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Title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 err="1"/>
              <a:t>DeepMTL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00B0F0"/>
                </a:solidFill>
              </a:rPr>
              <a:t>Deep Learning </a:t>
            </a:r>
            <a:r>
              <a:rPr lang="en-US" sz="2800" dirty="0"/>
              <a:t>Based </a:t>
            </a:r>
            <a:r>
              <a:rPr lang="en-US" sz="2800" dirty="0">
                <a:solidFill>
                  <a:srgbClr val="7030A0"/>
                </a:solidFill>
              </a:rPr>
              <a:t>Multiple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Transmitter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Localization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5F61BE-50E1-424F-A6C7-FDF6067CFFA3}"/>
              </a:ext>
            </a:extLst>
          </p:cNvPr>
          <p:cNvSpPr/>
          <p:nvPr/>
        </p:nvSpPr>
        <p:spPr>
          <a:xfrm>
            <a:off x="506874" y="5602419"/>
            <a:ext cx="11257426" cy="7728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78A27-9A48-8040-A5AF-206D0E84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67142"/>
            <a:ext cx="2743200" cy="365125"/>
          </a:xfrm>
        </p:spPr>
        <p:txBody>
          <a:bodyPr/>
          <a:lstStyle/>
          <a:p>
            <a:fld id="{7DD70E69-9A36-FF43-AAB6-512872AE61C0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41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CBC5-1EF8-7A46-8B8B-779D41B1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 </a:t>
            </a:r>
            <a:r>
              <a:rPr lang="en-US" sz="4000" dirty="0"/>
              <a:t>Problem: Multiple Transmitter Localization (MTL)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8EFA-6214-514E-99B6-077603DD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9DED73B2-3FA4-2349-8F0F-86B281FF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35" y="3967165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3A083324-E4AA-1F44-9E1F-50FA4B7E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761" y="5383633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30F92-2A83-4147-BB19-538C3A756F73}"/>
              </a:ext>
            </a:extLst>
          </p:cNvPr>
          <p:cNvSpPr txBox="1"/>
          <p:nvPr/>
        </p:nvSpPr>
        <p:spPr>
          <a:xfrm>
            <a:off x="170027" y="2375077"/>
            <a:ext cx="1470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Transmitter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8B4A52-ADBD-D446-A61E-2CA222271DC8}"/>
              </a:ext>
            </a:extLst>
          </p:cNvPr>
          <p:cNvSpPr/>
          <p:nvPr/>
        </p:nvSpPr>
        <p:spPr>
          <a:xfrm>
            <a:off x="3519623" y="333405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937A68-ACB8-9546-80C1-FF360F1A0E1D}"/>
              </a:ext>
            </a:extLst>
          </p:cNvPr>
          <p:cNvSpPr/>
          <p:nvPr/>
        </p:nvSpPr>
        <p:spPr>
          <a:xfrm>
            <a:off x="2373814" y="333445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4CBD75-7CCA-9C45-BC56-76240C92F6F8}"/>
              </a:ext>
            </a:extLst>
          </p:cNvPr>
          <p:cNvSpPr/>
          <p:nvPr/>
        </p:nvSpPr>
        <p:spPr>
          <a:xfrm>
            <a:off x="5054738" y="386315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1397A6-C77D-084D-98D6-DEAD00868ED9}"/>
              </a:ext>
            </a:extLst>
          </p:cNvPr>
          <p:cNvSpPr/>
          <p:nvPr/>
        </p:nvSpPr>
        <p:spPr>
          <a:xfrm>
            <a:off x="2224933" y="479829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7B12CD0-5C69-CE4D-BE7E-1DF068D97648}"/>
              </a:ext>
            </a:extLst>
          </p:cNvPr>
          <p:cNvSpPr/>
          <p:nvPr/>
        </p:nvSpPr>
        <p:spPr>
          <a:xfrm>
            <a:off x="6693856" y="409380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22428F-3275-BD4B-ACF8-97DBF5624C67}"/>
              </a:ext>
            </a:extLst>
          </p:cNvPr>
          <p:cNvSpPr/>
          <p:nvPr/>
        </p:nvSpPr>
        <p:spPr>
          <a:xfrm>
            <a:off x="8778967" y="361349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EAC8EC-B071-8045-B6C6-8EA69FA3D796}"/>
              </a:ext>
            </a:extLst>
          </p:cNvPr>
          <p:cNvSpPr/>
          <p:nvPr/>
        </p:nvSpPr>
        <p:spPr>
          <a:xfrm>
            <a:off x="9006344" y="2138400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05EE3A-2514-804D-AF29-58E2131D7B04}"/>
              </a:ext>
            </a:extLst>
          </p:cNvPr>
          <p:cNvSpPr/>
          <p:nvPr/>
        </p:nvSpPr>
        <p:spPr>
          <a:xfrm>
            <a:off x="10310055" y="428156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0C62D7-86A4-BA43-ACDB-6327F7BB52B3}"/>
              </a:ext>
            </a:extLst>
          </p:cNvPr>
          <p:cNvSpPr/>
          <p:nvPr/>
        </p:nvSpPr>
        <p:spPr>
          <a:xfrm>
            <a:off x="4610961" y="2083574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DF8DE8-606A-2C49-9567-22DE1C61791A}"/>
              </a:ext>
            </a:extLst>
          </p:cNvPr>
          <p:cNvSpPr/>
          <p:nvPr/>
        </p:nvSpPr>
        <p:spPr>
          <a:xfrm>
            <a:off x="5506535" y="575960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C741F5-C8F8-E142-ADF2-3DDFFDFB129A}"/>
              </a:ext>
            </a:extLst>
          </p:cNvPr>
          <p:cNvSpPr/>
          <p:nvPr/>
        </p:nvSpPr>
        <p:spPr>
          <a:xfrm>
            <a:off x="7133629" y="561482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B5259E-2542-F843-9E6E-8E61CAB8D311}"/>
              </a:ext>
            </a:extLst>
          </p:cNvPr>
          <p:cNvSpPr txBox="1"/>
          <p:nvPr/>
        </p:nvSpPr>
        <p:spPr>
          <a:xfrm>
            <a:off x="652661" y="3268459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Sensor </a:t>
            </a:r>
          </a:p>
        </p:txBody>
      </p:sp>
      <p:pic>
        <p:nvPicPr>
          <p:cNvPr id="32" name="Picture 17">
            <a:extLst>
              <a:ext uri="{FF2B5EF4-FFF2-40B4-BE49-F238E27FC236}">
                <a16:creationId xmlns:a16="http://schemas.microsoft.com/office/drawing/2014/main" id="{E86D0646-630C-4548-B83C-95F9FEEC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4" y="2049284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7">
            <a:extLst>
              <a:ext uri="{FF2B5EF4-FFF2-40B4-BE49-F238E27FC236}">
                <a16:creationId xmlns:a16="http://schemas.microsoft.com/office/drawing/2014/main" id="{1737B700-EC06-B047-A6CD-3DF27B80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23" y="5185288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40DFB10-BE55-B44A-9DBD-9F40EBEB70FE}"/>
              </a:ext>
            </a:extLst>
          </p:cNvPr>
          <p:cNvSpPr/>
          <p:nvPr/>
        </p:nvSpPr>
        <p:spPr>
          <a:xfrm>
            <a:off x="2444475" y="589493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14108C0-71B5-134C-8225-51541FC59BE0}"/>
              </a:ext>
            </a:extLst>
          </p:cNvPr>
          <p:cNvSpPr/>
          <p:nvPr/>
        </p:nvSpPr>
        <p:spPr>
          <a:xfrm>
            <a:off x="3219994" y="450566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168B77-DC21-6840-8CF4-98EC5BB3609E}"/>
              </a:ext>
            </a:extLst>
          </p:cNvPr>
          <p:cNvSpPr/>
          <p:nvPr/>
        </p:nvSpPr>
        <p:spPr>
          <a:xfrm>
            <a:off x="4948336" y="503143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49DC54-642B-7C40-983B-942403A623F7}"/>
              </a:ext>
            </a:extLst>
          </p:cNvPr>
          <p:cNvSpPr/>
          <p:nvPr/>
        </p:nvSpPr>
        <p:spPr>
          <a:xfrm>
            <a:off x="9382267" y="563671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E6C4BF-D0BF-3C43-85EB-62778A5828EF}"/>
              </a:ext>
            </a:extLst>
          </p:cNvPr>
          <p:cNvSpPr/>
          <p:nvPr/>
        </p:nvSpPr>
        <p:spPr>
          <a:xfrm>
            <a:off x="7683300" y="2948894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A1FB318-5A2F-4444-95E2-D8160DA1D720}"/>
              </a:ext>
            </a:extLst>
          </p:cNvPr>
          <p:cNvSpPr/>
          <p:nvPr/>
        </p:nvSpPr>
        <p:spPr>
          <a:xfrm>
            <a:off x="1592110" y="2521876"/>
            <a:ext cx="608984" cy="150356"/>
          </a:xfrm>
          <a:prstGeom prst="rightArrow">
            <a:avLst>
              <a:gd name="adj1" fmla="val 34740"/>
              <a:gd name="adj2" fmla="val 9959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0921387-AAC7-CC41-9A39-666AF82BED21}"/>
              </a:ext>
            </a:extLst>
          </p:cNvPr>
          <p:cNvSpPr/>
          <p:nvPr/>
        </p:nvSpPr>
        <p:spPr>
          <a:xfrm>
            <a:off x="1599483" y="3416031"/>
            <a:ext cx="608984" cy="150356"/>
          </a:xfrm>
          <a:prstGeom prst="rightArrow">
            <a:avLst>
              <a:gd name="adj1" fmla="val 34740"/>
              <a:gd name="adj2" fmla="val 9959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  <a:highlight>
                <a:srgbClr val="000000"/>
              </a:highlight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33407A-60BF-B246-B8DD-45355B6EB854}"/>
              </a:ext>
            </a:extLst>
          </p:cNvPr>
          <p:cNvCxnSpPr/>
          <p:nvPr/>
        </p:nvCxnSpPr>
        <p:spPr>
          <a:xfrm flipV="1">
            <a:off x="598810" y="4960434"/>
            <a:ext cx="0" cy="1484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81FE81-4828-B34C-B7E4-59666968EEDE}"/>
              </a:ext>
            </a:extLst>
          </p:cNvPr>
          <p:cNvCxnSpPr>
            <a:cxnSpLocks/>
          </p:cNvCxnSpPr>
          <p:nvPr/>
        </p:nvCxnSpPr>
        <p:spPr>
          <a:xfrm>
            <a:off x="582626" y="6445362"/>
            <a:ext cx="13793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E3DC65-F693-F746-B8BB-C4DF33B9C465}"/>
              </a:ext>
            </a:extLst>
          </p:cNvPr>
          <p:cNvSpPr txBox="1"/>
          <p:nvPr/>
        </p:nvSpPr>
        <p:spPr>
          <a:xfrm>
            <a:off x="1991143" y="62606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3BA993-8D74-2B4E-B767-0AABA207D83C}"/>
              </a:ext>
            </a:extLst>
          </p:cNvPr>
          <p:cNvSpPr txBox="1"/>
          <p:nvPr/>
        </p:nvSpPr>
        <p:spPr>
          <a:xfrm>
            <a:off x="461339" y="45892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5A521E5-B1F7-F945-8D5A-BC8CEDCB78F8}"/>
              </a:ext>
            </a:extLst>
          </p:cNvPr>
          <p:cNvSpPr/>
          <p:nvPr/>
        </p:nvSpPr>
        <p:spPr>
          <a:xfrm>
            <a:off x="4072481" y="141289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BF7F18-A3D7-F944-8408-B6A315CA7756}"/>
              </a:ext>
            </a:extLst>
          </p:cNvPr>
          <p:cNvSpPr txBox="1"/>
          <p:nvPr/>
        </p:nvSpPr>
        <p:spPr>
          <a:xfrm>
            <a:off x="1995130" y="1611167"/>
            <a:ext cx="1264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Location?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88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30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5" grpId="0"/>
      <p:bldP spid="46" grpId="0"/>
      <p:bldP spid="47" grpId="0" animBg="1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E99-C2DF-2E4B-85E6-5F841AAE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MTL Problem Definition &amp;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DDB80-3F6C-3D41-889A-93EFAF53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4A51A-AA54-C747-8C51-3A771C400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974"/>
            <a:ext cx="10515600" cy="5410026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lphaLcParenR"/>
            </a:pPr>
            <a:r>
              <a:rPr lang="en-US" dirty="0"/>
              <a:t>Consider a geographic area, assume a single channel. 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Distribute a set of crowdsourced sensors. They report RSSI.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dirty="0"/>
              <a:t>There are multiple transmitters, including both legal and illegal ones</a:t>
            </a:r>
          </a:p>
          <a:p>
            <a:pPr algn="just"/>
            <a:r>
              <a:rPr lang="en-US" b="1" dirty="0"/>
              <a:t>MTL Definition</a:t>
            </a:r>
            <a:r>
              <a:rPr lang="en-US" dirty="0"/>
              <a:t>: Given the observations from the sensors, localize all the transmitters present.</a:t>
            </a:r>
          </a:p>
          <a:p>
            <a:pPr algn="just"/>
            <a:endParaRPr lang="en-US" altLang="zh-CN" sz="1400" dirty="0"/>
          </a:p>
          <a:p>
            <a:pPr marL="0" indent="0" algn="just">
              <a:buNone/>
            </a:pPr>
            <a:r>
              <a:rPr lang="en-US" altLang="zh-CN" dirty="0"/>
              <a:t>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Sensor receives only a sum of the signals from the multiple TXs transmitting simultaneously.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Multiple targets to localize, some might be close to each other.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87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0E2C-D3B0-A24D-B345-17A54E6DE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6484" cy="1325563"/>
          </a:xfrm>
        </p:spPr>
        <p:txBody>
          <a:bodyPr/>
          <a:lstStyle/>
          <a:p>
            <a:r>
              <a:rPr lang="en-US" dirty="0"/>
              <a:t>2.2 Compare </a:t>
            </a:r>
            <a:r>
              <a:rPr lang="en-US" dirty="0" err="1"/>
              <a:t>DeepMTL</a:t>
            </a:r>
            <a:r>
              <a:rPr lang="en-US" dirty="0"/>
              <a:t> with Prior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9A31F4-04A0-9346-A705-54905D1E9C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815602"/>
              </p:ext>
            </p:extLst>
          </p:nvPr>
        </p:nvGraphicFramePr>
        <p:xfrm>
          <a:off x="959580" y="2125030"/>
          <a:ext cx="10272841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201">
                  <a:extLst>
                    <a:ext uri="{9D8B030D-6E8A-4147-A177-3AD203B41FA5}">
                      <a16:colId xmlns:a16="http://schemas.microsoft.com/office/drawing/2014/main" val="3381833044"/>
                    </a:ext>
                  </a:extLst>
                </a:gridCol>
                <a:gridCol w="1952592">
                  <a:extLst>
                    <a:ext uri="{9D8B030D-6E8A-4147-A177-3AD203B41FA5}">
                      <a16:colId xmlns:a16="http://schemas.microsoft.com/office/drawing/2014/main" val="2230697136"/>
                    </a:ext>
                  </a:extLst>
                </a:gridCol>
                <a:gridCol w="6641048">
                  <a:extLst>
                    <a:ext uri="{9D8B030D-6E8A-4147-A177-3AD203B41FA5}">
                      <a16:colId xmlns:a16="http://schemas.microsoft.com/office/drawing/2014/main" val="3703926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Summary / 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MobiCom</a:t>
                      </a:r>
                      <a:r>
                        <a:rPr lang="en-US" dirty="0"/>
                        <a:t>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regression-based method. </a:t>
                      </a:r>
                    </a:p>
                    <a:p>
                      <a:r>
                        <a:rPr lang="en-US" dirty="0"/>
                        <a:t>Can not localize two nearby transmitters.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2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MAP*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IPSN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Bayesian-based method with divide-and-conquer technique.</a:t>
                      </a:r>
                    </a:p>
                    <a:p>
                      <a:r>
                        <a:rPr lang="en-US" dirty="0"/>
                        <a:t>High computational cost and high latency.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4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DeepTxFinder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ICCCN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learning-based method (CNN).</a:t>
                      </a:r>
                    </a:p>
                    <a:p>
                      <a:r>
                        <a:rPr lang="en-US" dirty="0"/>
                        <a:t># of CNN models is linear to # of transmitters (not scalable, inelegant) </a:t>
                      </a:r>
                    </a:p>
                    <a:p>
                      <a:r>
                        <a:rPr lang="en-US" dirty="0"/>
                        <a:t>Results not good.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7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DeepMTL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WoWMoM</a:t>
                      </a:r>
                      <a:r>
                        <a:rPr lang="en-US" dirty="0"/>
                        <a:t>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Deep learning-based method (CNN).</a:t>
                      </a:r>
                    </a:p>
                    <a:p>
                      <a:r>
                        <a:rPr lang="en-US" dirty="0"/>
                        <a:t>Constant two CNN models (scalable, elegant). </a:t>
                      </a:r>
                    </a:p>
                    <a:p>
                      <a:r>
                        <a:rPr lang="en-US" dirty="0"/>
                        <a:t>Results a lot better.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421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77659-DAA5-724D-B157-F562C732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55321-8F74-A449-B19F-92B08F982DF6}"/>
              </a:ext>
            </a:extLst>
          </p:cNvPr>
          <p:cNvSpPr/>
          <p:nvPr/>
        </p:nvSpPr>
        <p:spPr>
          <a:xfrm>
            <a:off x="975615" y="4684116"/>
            <a:ext cx="10229136" cy="895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E86E9A-FCC4-E04A-940E-136E3B51529B}"/>
              </a:ext>
            </a:extLst>
          </p:cNvPr>
          <p:cNvSpPr/>
          <p:nvPr/>
        </p:nvSpPr>
        <p:spPr>
          <a:xfrm>
            <a:off x="975614" y="3802065"/>
            <a:ext cx="10229136" cy="895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6B9612-5AE2-9C41-B2BE-38E2F616A463}"/>
              </a:ext>
            </a:extLst>
          </p:cNvPr>
          <p:cNvSpPr/>
          <p:nvPr/>
        </p:nvSpPr>
        <p:spPr>
          <a:xfrm>
            <a:off x="975621" y="3134160"/>
            <a:ext cx="10229136" cy="66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89EF0-D168-1D4E-ADE6-082E79C10C20}"/>
              </a:ext>
            </a:extLst>
          </p:cNvPr>
          <p:cNvSpPr/>
          <p:nvPr/>
        </p:nvSpPr>
        <p:spPr>
          <a:xfrm>
            <a:off x="975621" y="2467985"/>
            <a:ext cx="10229136" cy="666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330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53B0-2925-2647-A4E3-DC62511C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90675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3 Solution Overview – Input/Output &amp;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48DBE-95CE-F14F-801C-585FA332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CBC12-78C1-4449-A750-42525B1FB046}"/>
              </a:ext>
            </a:extLst>
          </p:cNvPr>
          <p:cNvSpPr txBox="1"/>
          <p:nvPr/>
        </p:nvSpPr>
        <p:spPr>
          <a:xfrm>
            <a:off x="1257043" y="1696887"/>
            <a:ext cx="31073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endParaRPr lang="en-US" b="1" dirty="0"/>
          </a:p>
          <a:p>
            <a:r>
              <a:rPr lang="en-US" dirty="0"/>
              <a:t>sensor1: (x1, y1, RSSI1)</a:t>
            </a:r>
          </a:p>
          <a:p>
            <a:r>
              <a:rPr lang="en-US" dirty="0"/>
              <a:t>sensor2: (x2, y2, RSSI2)</a:t>
            </a:r>
          </a:p>
          <a:p>
            <a:r>
              <a:rPr lang="en-US" dirty="0"/>
              <a:t>sensor3: (x3, y3, RSSI3)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888DD2-5E0A-B146-8AD3-B206BB365728}"/>
              </a:ext>
            </a:extLst>
          </p:cNvPr>
          <p:cNvSpPr txBox="1"/>
          <p:nvPr/>
        </p:nvSpPr>
        <p:spPr>
          <a:xfrm>
            <a:off x="1242387" y="5072967"/>
            <a:ext cx="13078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Output</a:t>
            </a:r>
            <a:endParaRPr lang="en-US" b="1" dirty="0"/>
          </a:p>
          <a:p>
            <a:r>
              <a:rPr lang="en-US" dirty="0"/>
              <a:t>Tx1: (x1, y1)</a:t>
            </a:r>
          </a:p>
          <a:p>
            <a:r>
              <a:rPr lang="en-US" dirty="0"/>
              <a:t>Tx2: (x2, y2)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F94BAE-0131-FC41-874E-66D14074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35" y="3616831"/>
            <a:ext cx="848641" cy="95814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F0D346-9F7C-2E44-BA21-0B4E9789877D}"/>
              </a:ext>
            </a:extLst>
          </p:cNvPr>
          <p:cNvCxnSpPr>
            <a:cxnSpLocks/>
          </p:cNvCxnSpPr>
          <p:nvPr/>
        </p:nvCxnSpPr>
        <p:spPr>
          <a:xfrm>
            <a:off x="1797204" y="3236923"/>
            <a:ext cx="1" cy="3905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C26B32-A052-F74D-A585-D015A4B51523}"/>
              </a:ext>
            </a:extLst>
          </p:cNvPr>
          <p:cNvCxnSpPr>
            <a:cxnSpLocks/>
          </p:cNvCxnSpPr>
          <p:nvPr/>
        </p:nvCxnSpPr>
        <p:spPr>
          <a:xfrm>
            <a:off x="1797203" y="4599250"/>
            <a:ext cx="0" cy="35066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AB8F70E-F1F2-4447-A483-2D59325B1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32" y="1818009"/>
            <a:ext cx="6223000" cy="40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9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FE55-4008-B24E-AE49-3FAA904D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Core Idea: a </a:t>
            </a:r>
            <a:r>
              <a:rPr lang="en-US" dirty="0">
                <a:solidFill>
                  <a:srgbClr val="FF0000"/>
                </a:solidFill>
              </a:rPr>
              <a:t>Two Step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CNN</a:t>
            </a:r>
            <a:r>
              <a:rPr lang="en-US" dirty="0"/>
              <a:t>-based Method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20ACF-5A8D-7144-A113-58FACCD6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177C8-D876-AB41-A67E-0BD3D8B416AE}"/>
              </a:ext>
            </a:extLst>
          </p:cNvPr>
          <p:cNvSpPr txBox="1"/>
          <p:nvPr/>
        </p:nvSpPr>
        <p:spPr>
          <a:xfrm>
            <a:off x="1216047" y="1621938"/>
            <a:ext cx="24140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endParaRPr lang="en-US" b="1" dirty="0"/>
          </a:p>
          <a:p>
            <a:r>
              <a:rPr lang="en-US" dirty="0"/>
              <a:t>sensor1: (x1, y1, RSSI1)</a:t>
            </a:r>
          </a:p>
          <a:p>
            <a:r>
              <a:rPr lang="en-US" dirty="0"/>
              <a:t>sensor2: (x2, y2, RSSI2)</a:t>
            </a:r>
          </a:p>
          <a:p>
            <a:r>
              <a:rPr lang="en-US" dirty="0"/>
              <a:t>sensor3: (x3, y3, RSSI3)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5AA3C-56B3-184D-B33C-26EA461C9D48}"/>
              </a:ext>
            </a:extLst>
          </p:cNvPr>
          <p:cNvSpPr txBox="1"/>
          <p:nvPr/>
        </p:nvSpPr>
        <p:spPr>
          <a:xfrm>
            <a:off x="1187641" y="4936142"/>
            <a:ext cx="1307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  <a:endParaRPr lang="en-US" b="1" dirty="0"/>
          </a:p>
          <a:p>
            <a:r>
              <a:rPr lang="en-US" dirty="0"/>
              <a:t>Tx1: (x1, y1)</a:t>
            </a:r>
          </a:p>
          <a:p>
            <a:r>
              <a:rPr lang="en-US" dirty="0"/>
              <a:t>Tx2: (x2, y2)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B57D6-8CAC-B84C-BB38-A615943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9" y="3514381"/>
            <a:ext cx="848641" cy="9581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748A6A-5768-7A41-9C55-4AD7F6771FBE}"/>
              </a:ext>
            </a:extLst>
          </p:cNvPr>
          <p:cNvCxnSpPr>
            <a:cxnSpLocks/>
          </p:cNvCxnSpPr>
          <p:nvPr/>
        </p:nvCxnSpPr>
        <p:spPr>
          <a:xfrm>
            <a:off x="1742459" y="2947501"/>
            <a:ext cx="0" cy="529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CDB2E-BA8F-0748-B6FA-544653C9D33F}"/>
              </a:ext>
            </a:extLst>
          </p:cNvPr>
          <p:cNvCxnSpPr>
            <a:cxnSpLocks/>
          </p:cNvCxnSpPr>
          <p:nvPr/>
        </p:nvCxnSpPr>
        <p:spPr>
          <a:xfrm>
            <a:off x="1742457" y="4498626"/>
            <a:ext cx="0" cy="5211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5F8D8-A5EF-5D47-BAA2-08129E914F0D}"/>
              </a:ext>
            </a:extLst>
          </p:cNvPr>
          <p:cNvSpPr/>
          <p:nvPr/>
        </p:nvSpPr>
        <p:spPr>
          <a:xfrm>
            <a:off x="5066909" y="2830891"/>
            <a:ext cx="5257707" cy="105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71A11-22DD-524E-B7D4-0A3D7937058C}"/>
              </a:ext>
            </a:extLst>
          </p:cNvPr>
          <p:cNvSpPr txBox="1"/>
          <p:nvPr/>
        </p:nvSpPr>
        <p:spPr>
          <a:xfrm>
            <a:off x="5066910" y="3136632"/>
            <a:ext cx="5257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Represent the input sensor readings as an image</a:t>
            </a:r>
          </a:p>
          <a:p>
            <a:r>
              <a:rPr lang="en-US" sz="2000" dirty="0"/>
              <a:t>Apply image-to-image translation CNN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E7A8AB-7865-4342-BCE8-119AEA816F26}"/>
              </a:ext>
            </a:extLst>
          </p:cNvPr>
          <p:cNvSpPr/>
          <p:nvPr/>
        </p:nvSpPr>
        <p:spPr>
          <a:xfrm>
            <a:off x="5066909" y="4646257"/>
            <a:ext cx="5257707" cy="819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C7AEC-ED86-0D45-B951-2A7CC73FF531}"/>
              </a:ext>
            </a:extLst>
          </p:cNvPr>
          <p:cNvSpPr txBox="1"/>
          <p:nvPr/>
        </p:nvSpPr>
        <p:spPr>
          <a:xfrm>
            <a:off x="5055516" y="5066050"/>
            <a:ext cx="4586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Apply object detection CNN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D3C747-5B50-DB4F-B490-1B266A3CAB63}"/>
              </a:ext>
            </a:extLst>
          </p:cNvPr>
          <p:cNvSpPr txBox="1"/>
          <p:nvPr/>
        </p:nvSpPr>
        <p:spPr>
          <a:xfrm>
            <a:off x="5066911" y="2804061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C9DCC1-7F0F-5B48-9102-A25E5CC27061}"/>
              </a:ext>
            </a:extLst>
          </p:cNvPr>
          <p:cNvSpPr txBox="1"/>
          <p:nvPr/>
        </p:nvSpPr>
        <p:spPr>
          <a:xfrm>
            <a:off x="5078665" y="4654707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44FC47-7321-6040-B033-0C131A40C94C}"/>
              </a:ext>
            </a:extLst>
          </p:cNvPr>
          <p:cNvCxnSpPr>
            <a:cxnSpLocks/>
          </p:cNvCxnSpPr>
          <p:nvPr/>
        </p:nvCxnSpPr>
        <p:spPr>
          <a:xfrm flipV="1">
            <a:off x="2495500" y="3476935"/>
            <a:ext cx="2435315" cy="64794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5AB0DA-FAAB-144F-9CAD-FEB6A117B150}"/>
              </a:ext>
            </a:extLst>
          </p:cNvPr>
          <p:cNvCxnSpPr>
            <a:cxnSpLocks/>
          </p:cNvCxnSpPr>
          <p:nvPr/>
        </p:nvCxnSpPr>
        <p:spPr>
          <a:xfrm flipH="1" flipV="1">
            <a:off x="2441288" y="4218302"/>
            <a:ext cx="2489527" cy="8014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08E400-DB7F-494E-8D21-417FE33A3B27}"/>
              </a:ext>
            </a:extLst>
          </p:cNvPr>
          <p:cNvCxnSpPr>
            <a:cxnSpLocks/>
          </p:cNvCxnSpPr>
          <p:nvPr/>
        </p:nvCxnSpPr>
        <p:spPr>
          <a:xfrm>
            <a:off x="5544925" y="3925547"/>
            <a:ext cx="0" cy="7000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8284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736B-6D13-5B47-B2FA-4B9259DFB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Illustration of the Two-Step Core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4D839-513C-C74A-8401-2489A3A7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725" y="2386086"/>
            <a:ext cx="2438745" cy="3120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29AEE-FD51-5B41-A990-CE2957D8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7A925-4C7C-A84C-A53A-9C3D80E8B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3"/>
          <a:stretch/>
        </p:blipFill>
        <p:spPr>
          <a:xfrm>
            <a:off x="4887161" y="2396025"/>
            <a:ext cx="2385873" cy="2804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D017A-F24C-8043-8C70-8D013EC04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529" y="2386086"/>
            <a:ext cx="2438746" cy="2754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70FB2-D947-5E40-93B0-942935FD5AA4}"/>
              </a:ext>
            </a:extLst>
          </p:cNvPr>
          <p:cNvSpPr txBox="1"/>
          <p:nvPr/>
        </p:nvSpPr>
        <p:spPr>
          <a:xfrm>
            <a:off x="1747092" y="5761335"/>
            <a:ext cx="4447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1: image to image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B21FD-185A-7548-9B88-4E1488C45945}"/>
              </a:ext>
            </a:extLst>
          </p:cNvPr>
          <p:cNvSpPr txBox="1"/>
          <p:nvPr/>
        </p:nvSpPr>
        <p:spPr>
          <a:xfrm>
            <a:off x="6819475" y="5761335"/>
            <a:ext cx="3162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Step 2: 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9792DB-8390-204A-9FD2-1201FFA214FF}"/>
              </a:ext>
            </a:extLst>
          </p:cNvPr>
          <p:cNvSpPr/>
          <p:nvPr/>
        </p:nvSpPr>
        <p:spPr>
          <a:xfrm>
            <a:off x="3293011" y="3556221"/>
            <a:ext cx="1097735" cy="69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CNN-1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665F62-664B-E542-A3E6-E56B365DC8A2}"/>
              </a:ext>
            </a:extLst>
          </p:cNvPr>
          <p:cNvSpPr/>
          <p:nvPr/>
        </p:nvSpPr>
        <p:spPr>
          <a:xfrm>
            <a:off x="7752065" y="3556221"/>
            <a:ext cx="1097735" cy="69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CNN-2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1D29B1-356B-7F44-98F0-7D5F14930BE1}"/>
              </a:ext>
            </a:extLst>
          </p:cNvPr>
          <p:cNvCxnSpPr>
            <a:cxnSpLocks/>
          </p:cNvCxnSpPr>
          <p:nvPr/>
        </p:nvCxnSpPr>
        <p:spPr>
          <a:xfrm>
            <a:off x="2844372" y="3905084"/>
            <a:ext cx="3498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C5CFDB-8B5E-4442-8C66-4909784A6193}"/>
              </a:ext>
            </a:extLst>
          </p:cNvPr>
          <p:cNvCxnSpPr>
            <a:cxnSpLocks/>
          </p:cNvCxnSpPr>
          <p:nvPr/>
        </p:nvCxnSpPr>
        <p:spPr>
          <a:xfrm>
            <a:off x="4491617" y="3883549"/>
            <a:ext cx="3498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1330B8-E44F-BB49-95BB-4C176CBA9458}"/>
              </a:ext>
            </a:extLst>
          </p:cNvPr>
          <p:cNvCxnSpPr>
            <a:cxnSpLocks/>
          </p:cNvCxnSpPr>
          <p:nvPr/>
        </p:nvCxnSpPr>
        <p:spPr>
          <a:xfrm>
            <a:off x="7334623" y="3883549"/>
            <a:ext cx="3498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EF88B9-F184-3145-9B70-2A80500EECB3}"/>
              </a:ext>
            </a:extLst>
          </p:cNvPr>
          <p:cNvCxnSpPr>
            <a:cxnSpLocks/>
          </p:cNvCxnSpPr>
          <p:nvPr/>
        </p:nvCxnSpPr>
        <p:spPr>
          <a:xfrm>
            <a:off x="8937722" y="3880235"/>
            <a:ext cx="3498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0909A0A-BE4D-F94B-9743-261EB9C997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79" t="26420" r="21918" b="20712"/>
          <a:stretch/>
        </p:blipFill>
        <p:spPr>
          <a:xfrm>
            <a:off x="11055928" y="5624047"/>
            <a:ext cx="498764" cy="52370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6186D9-08E2-4443-889C-CBCC9B6A6DBD}"/>
              </a:ext>
            </a:extLst>
          </p:cNvPr>
          <p:cNvCxnSpPr>
            <a:cxnSpLocks/>
          </p:cNvCxnSpPr>
          <p:nvPr/>
        </p:nvCxnSpPr>
        <p:spPr>
          <a:xfrm>
            <a:off x="10747791" y="4859246"/>
            <a:ext cx="806901" cy="7648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0D0332-2138-C74F-89B6-7548E801261C}"/>
              </a:ext>
            </a:extLst>
          </p:cNvPr>
          <p:cNvCxnSpPr>
            <a:cxnSpLocks/>
          </p:cNvCxnSpPr>
          <p:nvPr/>
        </p:nvCxnSpPr>
        <p:spPr>
          <a:xfrm>
            <a:off x="10607340" y="4962698"/>
            <a:ext cx="448588" cy="11850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605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20.9|13.6|13.4|9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4.5|11.8|14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8.7|16.1|7.4|5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.8|7.4|10.2|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2|5.5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2.2|19.8|29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1.3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1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1083</Words>
  <Application>Microsoft Macintosh PowerPoint</Application>
  <PresentationFormat>Widescreen</PresentationFormat>
  <Paragraphs>166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DeepMTL: Deep Learning Based Multiple Transmitter Localization</vt:lpstr>
      <vt:lpstr>CONTENTS</vt:lpstr>
      <vt:lpstr>1 Introduction</vt:lpstr>
      <vt:lpstr>2 Problem: Multiple Transmitter Localization (MTL) </vt:lpstr>
      <vt:lpstr>2.1 MTL Problem Definition &amp; Challenges</vt:lpstr>
      <vt:lpstr>2.2 Compare DeepMTL with Prior Work</vt:lpstr>
      <vt:lpstr>3 Solution Overview – Input/Output &amp; Architecture</vt:lpstr>
      <vt:lpstr>3.1 Core Idea: a Two Step CNN-based Method </vt:lpstr>
      <vt:lpstr>3.2 Illustration of the Two-Step Core Idea</vt:lpstr>
      <vt:lpstr>3.3 Step 1: Image to Image Translation</vt:lpstr>
      <vt:lpstr>3.4 Step 1: Image to Image Translation</vt:lpstr>
      <vt:lpstr>3.5 Step 2: Peak Detection</vt:lpstr>
      <vt:lpstr>3.6 Step 2: Peak Detection</vt:lpstr>
      <vt:lpstr>3.7 Step 2: Peak Detection</vt:lpstr>
      <vt:lpstr>4 Evaluation -- Setup</vt:lpstr>
      <vt:lpstr>4.1 Compare Localization Error of Three Different Step 2 Methods (sharing the same step 1)</vt:lpstr>
      <vt:lpstr>4.2 Compare Localization Error (Varying # of TX)</vt:lpstr>
      <vt:lpstr>4.3 Compare False Alarm &amp; Miss rate (Varying # of TX)</vt:lpstr>
      <vt:lpstr>4.4 Compare Localization Error, False Alarm Rate &amp; Miss Rate (Varying Sensor Density)</vt:lpstr>
      <vt:lpstr>4.5 Compare Running time (Varying # of TX)</vt:lpstr>
      <vt:lpstr>4.6 Comparing DeepMTL with DeepTxFinder</vt:lpstr>
      <vt:lpstr>5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DeepMTL: Deep Learning Based Multiple Transmitter Localization</dc:title>
  <dc:creator>Caitao B Zhan</dc:creator>
  <cp:lastModifiedBy>Caitao B Zhan</cp:lastModifiedBy>
  <cp:revision>198</cp:revision>
  <dcterms:created xsi:type="dcterms:W3CDTF">2021-06-05T16:55:08Z</dcterms:created>
  <dcterms:modified xsi:type="dcterms:W3CDTF">2021-06-08T00:31:43Z</dcterms:modified>
</cp:coreProperties>
</file>